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88" r:id="rId2"/>
    <p:sldId id="256" r:id="rId3"/>
    <p:sldId id="265" r:id="rId4"/>
    <p:sldId id="289" r:id="rId5"/>
    <p:sldId id="292" r:id="rId6"/>
    <p:sldId id="290" r:id="rId7"/>
    <p:sldId id="291" r:id="rId8"/>
    <p:sldId id="293" r:id="rId9"/>
    <p:sldId id="267" r:id="rId10"/>
    <p:sldId id="285" r:id="rId11"/>
    <p:sldId id="28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6F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842" y="60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64841CAF-A07E-41D8-BD8F-52F73295D5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188BD95-FBAB-4D16-BD86-CE51C95070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3847C-6236-49F0-8959-82DC0EBC11E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7E1B677-B06C-4E64-BFEC-82AE7D552D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768CD68-BDDA-40E2-B24A-A8ACE53D9E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8E3F0-51D1-4467-BF31-1BD72ECE4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80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00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42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4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50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63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44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84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6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00" y="684000"/>
            <a:ext cx="7065000" cy="13050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0464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00" y="63255"/>
            <a:ext cx="103428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000" y="2034000"/>
            <a:ext cx="10515600" cy="4097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3379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9687A894-023D-4237-87D6-74D11C874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00" y="63255"/>
            <a:ext cx="103428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703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0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9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5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23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5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3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8670"/>
            <a:ext cx="12192000" cy="6858000"/>
          </a:xfrm>
          <a:prstGeom prst="roundRect">
            <a:avLst/>
          </a:prstGeom>
          <a:solidFill>
            <a:srgbClr val="906F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03500" y="1674000"/>
            <a:ext cx="113849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«Есть успех – есть и желание учиться</a:t>
            </a:r>
            <a:r>
              <a:rPr lang="ru-RU" sz="6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16000" y="3924000"/>
            <a:ext cx="70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Василий Александрович Сухомлинский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950431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3D8FF0-30C2-49C2-B43E-5FA1B956C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Рекомендуемая литература: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Рушель Блаво - Как воспитать успешного ребенка обложка книг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00" y="1764000"/>
            <a:ext cx="3015000" cy="458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56000" y="2259000"/>
            <a:ext cx="7965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Книга: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Рушель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Блаво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«Как воспитать успешного ребенка»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Людмила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Петрановская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Как говорить с детьми об успехах 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неудачах.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491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71000" y="1719000"/>
            <a:ext cx="3915000" cy="449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узнал (а)…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интересно…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трудно…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понял(а),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что…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могу…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почувствовал, что…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приобрел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попробую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удивило…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захотелось…</a:t>
            </a:r>
          </a:p>
        </p:txBody>
      </p:sp>
    </p:spTree>
    <p:extLst>
      <p:ext uri="{BB962C8B-B14F-4D97-AF65-F5344CB8AC3E}">
        <p14:creationId xmlns:p14="http://schemas.microsoft.com/office/powerpoint/2010/main" val="1905098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91000" y="459000"/>
            <a:ext cx="9405000" cy="1980000"/>
          </a:xfrm>
          <a:prstGeom prst="roundRect">
            <a:avLst/>
          </a:prstGeom>
          <a:solidFill>
            <a:srgbClr val="906F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49DE0BE0-A2C4-4428-86D8-D9DE377D5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8500" y="594000"/>
            <a:ext cx="8010000" cy="1710000"/>
          </a:xfrm>
        </p:spPr>
        <p:txBody>
          <a:bodyPr>
            <a:normAutofit fontScale="90000"/>
          </a:bodyPr>
          <a:lstStyle/>
          <a:p>
            <a:r>
              <a:rPr lang="ru-RU" sz="7200" dirty="0" smtClean="0">
                <a:solidFill>
                  <a:schemeClr val="tx1"/>
                </a:solidFill>
              </a:rPr>
              <a:t>Как воспитать успешного человека?</a:t>
            </a:r>
            <a:endParaRPr lang="ru-RU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84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3D8FF0-30C2-49C2-B43E-5FA1B956C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541" y="369000"/>
            <a:ext cx="109800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родительского собрания: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56000" y="1854000"/>
            <a:ext cx="980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Ознакомиться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понятием успешности.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Познакомиться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приемами работы над успешностью.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Узнать способы и принципы воспитания для успешности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239899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ая прямоугольная выноска 8"/>
          <p:cNvSpPr/>
          <p:nvPr/>
        </p:nvSpPr>
        <p:spPr>
          <a:xfrm>
            <a:off x="3756000" y="234000"/>
            <a:ext cx="4275000" cy="945000"/>
          </a:xfrm>
          <a:prstGeom prst="wedgeRoundRectCallout">
            <a:avLst>
              <a:gd name="adj1" fmla="val -20833"/>
              <a:gd name="adj2" fmla="val 84251"/>
              <a:gd name="adj3" fmla="val 16667"/>
            </a:avLst>
          </a:prstGeom>
          <a:solidFill>
            <a:srgbClr val="906F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11000" y="2034000"/>
            <a:ext cx="11835000" cy="2880000"/>
          </a:xfrm>
          <a:prstGeom prst="roundRect">
            <a:avLst/>
          </a:prstGeom>
          <a:solidFill>
            <a:srgbClr val="906F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576000" y="234000"/>
            <a:ext cx="4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успех?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3500" y="2319838"/>
            <a:ext cx="1080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</a:t>
            </a:r>
            <a:r>
              <a:rPr lang="ru-RU" sz="3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достижение поставленных целей в задуманном </a:t>
            </a:r>
            <a:r>
              <a:rPr lang="ru-RU" sz="36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деле, </a:t>
            </a:r>
            <a:r>
              <a:rPr lang="ru-RU" sz="3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положительный результат чего-либо, общественное признание чего-либо или кого-либо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71000" y="5015172"/>
            <a:ext cx="12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Википедия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46268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613A5C49-0906-463C-B0E9-A0849ED9EDF8}"/>
              </a:ext>
            </a:extLst>
          </p:cNvPr>
          <p:cNvGrpSpPr/>
          <p:nvPr/>
        </p:nvGrpSpPr>
        <p:grpSpPr>
          <a:xfrm>
            <a:off x="9566" y="882694"/>
            <a:ext cx="12192000" cy="5769000"/>
            <a:chOff x="1234105" y="2146500"/>
            <a:chExt cx="4185000" cy="2047500"/>
          </a:xfrm>
        </p:grpSpPr>
        <p:sp>
          <p:nvSpPr>
            <p:cNvPr id="3" name="Овал 2">
              <a:extLst>
                <a:ext uri="{FF2B5EF4-FFF2-40B4-BE49-F238E27FC236}">
                  <a16:creationId xmlns:a16="http://schemas.microsoft.com/office/drawing/2014/main" xmlns="" id="{CE68259F-DA26-4B0A-9E25-1EC63D5CEFEE}"/>
                </a:ext>
              </a:extLst>
            </p:cNvPr>
            <p:cNvSpPr/>
            <p:nvPr/>
          </p:nvSpPr>
          <p:spPr>
            <a:xfrm>
              <a:off x="2042428" y="2305763"/>
              <a:ext cx="277144" cy="495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" name="Овал 3">
              <a:extLst>
                <a:ext uri="{FF2B5EF4-FFF2-40B4-BE49-F238E27FC236}">
                  <a16:creationId xmlns:a16="http://schemas.microsoft.com/office/drawing/2014/main" xmlns="" id="{7EFE6962-A274-4FD7-90A1-F002FBDAC298}"/>
                </a:ext>
              </a:extLst>
            </p:cNvPr>
            <p:cNvSpPr/>
            <p:nvPr/>
          </p:nvSpPr>
          <p:spPr>
            <a:xfrm>
              <a:off x="4337428" y="2304000"/>
              <a:ext cx="277144" cy="495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: скругленные углы 68">
              <a:extLst>
                <a:ext uri="{FF2B5EF4-FFF2-40B4-BE49-F238E27FC236}">
                  <a16:creationId xmlns:a16="http://schemas.microsoft.com/office/drawing/2014/main" xmlns="" id="{4A438955-5DCE-4E7B-86F7-7B30D8E124CB}"/>
                </a:ext>
              </a:extLst>
            </p:cNvPr>
            <p:cNvSpPr/>
            <p:nvPr/>
          </p:nvSpPr>
          <p:spPr>
            <a:xfrm>
              <a:off x="1416000" y="2439000"/>
              <a:ext cx="3825000" cy="1575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олилиния: фигура 69">
              <a:extLst>
                <a:ext uri="{FF2B5EF4-FFF2-40B4-BE49-F238E27FC236}">
                  <a16:creationId xmlns:a16="http://schemas.microsoft.com/office/drawing/2014/main" xmlns="" id="{99DBA439-0046-4343-8842-937315427D9C}"/>
                </a:ext>
              </a:extLst>
            </p:cNvPr>
            <p:cNvSpPr/>
            <p:nvPr/>
          </p:nvSpPr>
          <p:spPr>
            <a:xfrm>
              <a:off x="2181000" y="2304000"/>
              <a:ext cx="2295000" cy="270000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xmlns="" id="{99EEC515-331E-4BCC-B59D-316B66CF9386}"/>
                </a:ext>
              </a:extLst>
            </p:cNvPr>
            <p:cNvSpPr/>
            <p:nvPr/>
          </p:nvSpPr>
          <p:spPr>
            <a:xfrm>
              <a:off x="3036000" y="2146500"/>
              <a:ext cx="585000" cy="585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: фигура 71">
              <a:extLst>
                <a:ext uri="{FF2B5EF4-FFF2-40B4-BE49-F238E27FC236}">
                  <a16:creationId xmlns:a16="http://schemas.microsoft.com/office/drawing/2014/main" xmlns="" id="{95EDAC40-EE6B-435E-9E40-E36B1414E6BE}"/>
                </a:ext>
              </a:extLst>
            </p:cNvPr>
            <p:cNvSpPr/>
            <p:nvPr/>
          </p:nvSpPr>
          <p:spPr>
            <a:xfrm>
              <a:off x="1418944" y="3139271"/>
              <a:ext cx="3817425" cy="874728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CD2D854A-51D9-4498-9969-DB8E38FBDC0E}"/>
                </a:ext>
              </a:extLst>
            </p:cNvPr>
            <p:cNvSpPr/>
            <p:nvPr/>
          </p:nvSpPr>
          <p:spPr>
            <a:xfrm>
              <a:off x="1234105" y="3147492"/>
              <a:ext cx="4185000" cy="10465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Овал 9">
              <a:extLst>
                <a:ext uri="{FF2B5EF4-FFF2-40B4-BE49-F238E27FC236}">
                  <a16:creationId xmlns:a16="http://schemas.microsoft.com/office/drawing/2014/main" xmlns="" id="{A886E230-EE0D-49F6-9FBE-03B592FB3A49}"/>
                </a:ext>
              </a:extLst>
            </p:cNvPr>
            <p:cNvSpPr/>
            <p:nvPr/>
          </p:nvSpPr>
          <p:spPr>
            <a:xfrm>
              <a:off x="141613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xmlns="" id="{F946DB5F-C11B-4DE7-BDDD-1D027E1B5480}"/>
                </a:ext>
              </a:extLst>
            </p:cNvPr>
            <p:cNvSpPr/>
            <p:nvPr/>
          </p:nvSpPr>
          <p:spPr>
            <a:xfrm>
              <a:off x="458286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         </a:t>
              </a:r>
              <a:endParaRPr lang="ru-RU" dirty="0"/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A2ED4CCB-CAC6-43AD-BFE5-16F77B51A69A}"/>
                </a:ext>
              </a:extLst>
            </p:cNvPr>
            <p:cNvSpPr/>
            <p:nvPr/>
          </p:nvSpPr>
          <p:spPr>
            <a:xfrm>
              <a:off x="1735741" y="3358111"/>
              <a:ext cx="3187878" cy="653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981354A8-E072-4271-831A-47FC3E19011B}"/>
                </a:ext>
              </a:extLst>
            </p:cNvPr>
            <p:cNvSpPr/>
            <p:nvPr/>
          </p:nvSpPr>
          <p:spPr>
            <a:xfrm>
              <a:off x="1416843" y="3136889"/>
              <a:ext cx="3819525" cy="560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</a:t>
              </a:r>
              <a:endParaRPr lang="ru-RU" dirty="0"/>
            </a:p>
          </p:txBody>
        </p:sp>
        <p:sp>
          <p:nvSpPr>
            <p:cNvPr id="14" name="Полилиния: фигура 77">
              <a:extLst>
                <a:ext uri="{FF2B5EF4-FFF2-40B4-BE49-F238E27FC236}">
                  <a16:creationId xmlns:a16="http://schemas.microsoft.com/office/drawing/2014/main" xmlns="" id="{47B95A22-A1FE-47FC-8F9D-450CB659D9FD}"/>
                </a:ext>
              </a:extLst>
            </p:cNvPr>
            <p:cNvSpPr/>
            <p:nvPr/>
          </p:nvSpPr>
          <p:spPr>
            <a:xfrm>
              <a:off x="1416132" y="3139271"/>
              <a:ext cx="3820238" cy="874729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2550152" y="233495"/>
            <a:ext cx="7089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1 .</a:t>
            </a:r>
            <a:r>
              <a:rPr lang="ru-RU" sz="3600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Позитивные </a:t>
            </a:r>
            <a:r>
              <a:rPr lang="ru-RU" sz="3600" i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9134" y="2788473"/>
            <a:ext cx="103639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Nirmala UI Semilight" panose="020B0402040204020203" pitchFamily="34" charset="0"/>
                <a:cs typeface="Times New Roman" panose="02020603050405020304" pitchFamily="18" charset="0"/>
              </a:rPr>
              <a:t>Детский ум очень активный, и каждый день в нем циркулируют тысячи и тысячи мыслей. Эффективно направить эти мысли к определенной цели могут позитивные утверждения. «Я могу», «Я справлюсь» 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Nirmala UI Semilight" panose="020B0402040204020203" pitchFamily="34" charset="0"/>
                <a:cs typeface="Times New Roman" panose="02020603050405020304" pitchFamily="18" charset="0"/>
              </a:rPr>
              <a:t>т.д.Так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Nirmala UI Semilight" panose="020B0402040204020203" pitchFamily="34" charset="0"/>
                <a:cs typeface="Times New Roman" panose="02020603050405020304" pitchFamily="18" charset="0"/>
              </a:rPr>
              <a:t> как короткие фразы более действенны, утверждения должны быть короткими и простыми. Они должны быть позитивными, фокусировать внимание на решении, а не на проблеме. </a:t>
            </a:r>
            <a:endParaRPr lang="ru-RU" sz="2400" dirty="0">
              <a:latin typeface="Times New Roman" panose="02020603050405020304" pitchFamily="18" charset="0"/>
              <a:ea typeface="Nirmala UI Semilight" panose="020B04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014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613A5C49-0906-463C-B0E9-A0849ED9EDF8}"/>
              </a:ext>
            </a:extLst>
          </p:cNvPr>
          <p:cNvGrpSpPr/>
          <p:nvPr/>
        </p:nvGrpSpPr>
        <p:grpSpPr>
          <a:xfrm>
            <a:off x="5520" y="909000"/>
            <a:ext cx="12192000" cy="5769000"/>
            <a:chOff x="1234105" y="2146500"/>
            <a:chExt cx="4185000" cy="2047500"/>
          </a:xfrm>
        </p:grpSpPr>
        <p:sp>
          <p:nvSpPr>
            <p:cNvPr id="3" name="Овал 2">
              <a:extLst>
                <a:ext uri="{FF2B5EF4-FFF2-40B4-BE49-F238E27FC236}">
                  <a16:creationId xmlns:a16="http://schemas.microsoft.com/office/drawing/2014/main" xmlns="" id="{CE68259F-DA26-4B0A-9E25-1EC63D5CEFEE}"/>
                </a:ext>
              </a:extLst>
            </p:cNvPr>
            <p:cNvSpPr/>
            <p:nvPr/>
          </p:nvSpPr>
          <p:spPr>
            <a:xfrm>
              <a:off x="2042428" y="2305763"/>
              <a:ext cx="277144" cy="495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" name="Овал 3">
              <a:extLst>
                <a:ext uri="{FF2B5EF4-FFF2-40B4-BE49-F238E27FC236}">
                  <a16:creationId xmlns:a16="http://schemas.microsoft.com/office/drawing/2014/main" xmlns="" id="{7EFE6962-A274-4FD7-90A1-F002FBDAC298}"/>
                </a:ext>
              </a:extLst>
            </p:cNvPr>
            <p:cNvSpPr/>
            <p:nvPr/>
          </p:nvSpPr>
          <p:spPr>
            <a:xfrm>
              <a:off x="4337428" y="2304000"/>
              <a:ext cx="277144" cy="495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: скругленные углы 68">
              <a:extLst>
                <a:ext uri="{FF2B5EF4-FFF2-40B4-BE49-F238E27FC236}">
                  <a16:creationId xmlns:a16="http://schemas.microsoft.com/office/drawing/2014/main" xmlns="" id="{4A438955-5DCE-4E7B-86F7-7B30D8E124CB}"/>
                </a:ext>
              </a:extLst>
            </p:cNvPr>
            <p:cNvSpPr/>
            <p:nvPr/>
          </p:nvSpPr>
          <p:spPr>
            <a:xfrm>
              <a:off x="1416000" y="2439000"/>
              <a:ext cx="3825000" cy="1575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олилиния: фигура 69">
              <a:extLst>
                <a:ext uri="{FF2B5EF4-FFF2-40B4-BE49-F238E27FC236}">
                  <a16:creationId xmlns:a16="http://schemas.microsoft.com/office/drawing/2014/main" xmlns="" id="{99DBA439-0046-4343-8842-937315427D9C}"/>
                </a:ext>
              </a:extLst>
            </p:cNvPr>
            <p:cNvSpPr/>
            <p:nvPr/>
          </p:nvSpPr>
          <p:spPr>
            <a:xfrm>
              <a:off x="2181000" y="2304000"/>
              <a:ext cx="2295000" cy="270000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xmlns="" id="{99EEC515-331E-4BCC-B59D-316B66CF9386}"/>
                </a:ext>
              </a:extLst>
            </p:cNvPr>
            <p:cNvSpPr/>
            <p:nvPr/>
          </p:nvSpPr>
          <p:spPr>
            <a:xfrm>
              <a:off x="3036000" y="2146500"/>
              <a:ext cx="585000" cy="585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: фигура 71">
              <a:extLst>
                <a:ext uri="{FF2B5EF4-FFF2-40B4-BE49-F238E27FC236}">
                  <a16:creationId xmlns:a16="http://schemas.microsoft.com/office/drawing/2014/main" xmlns="" id="{95EDAC40-EE6B-435E-9E40-E36B1414E6BE}"/>
                </a:ext>
              </a:extLst>
            </p:cNvPr>
            <p:cNvSpPr/>
            <p:nvPr/>
          </p:nvSpPr>
          <p:spPr>
            <a:xfrm>
              <a:off x="1418944" y="3139271"/>
              <a:ext cx="3817425" cy="874728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CD2D854A-51D9-4498-9969-DB8E38FBDC0E}"/>
                </a:ext>
              </a:extLst>
            </p:cNvPr>
            <p:cNvSpPr/>
            <p:nvPr/>
          </p:nvSpPr>
          <p:spPr>
            <a:xfrm>
              <a:off x="1234105" y="3147492"/>
              <a:ext cx="4185000" cy="10465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Овал 9">
              <a:extLst>
                <a:ext uri="{FF2B5EF4-FFF2-40B4-BE49-F238E27FC236}">
                  <a16:creationId xmlns:a16="http://schemas.microsoft.com/office/drawing/2014/main" xmlns="" id="{A886E230-EE0D-49F6-9FBE-03B592FB3A49}"/>
                </a:ext>
              </a:extLst>
            </p:cNvPr>
            <p:cNvSpPr/>
            <p:nvPr/>
          </p:nvSpPr>
          <p:spPr>
            <a:xfrm>
              <a:off x="141613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xmlns="" id="{F946DB5F-C11B-4DE7-BDDD-1D027E1B5480}"/>
                </a:ext>
              </a:extLst>
            </p:cNvPr>
            <p:cNvSpPr/>
            <p:nvPr/>
          </p:nvSpPr>
          <p:spPr>
            <a:xfrm>
              <a:off x="458286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         </a:t>
              </a:r>
              <a:endParaRPr lang="ru-RU" dirty="0"/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A2ED4CCB-CAC6-43AD-BFE5-16F77B51A69A}"/>
                </a:ext>
              </a:extLst>
            </p:cNvPr>
            <p:cNvSpPr/>
            <p:nvPr/>
          </p:nvSpPr>
          <p:spPr>
            <a:xfrm>
              <a:off x="1735741" y="3358111"/>
              <a:ext cx="3187878" cy="653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981354A8-E072-4271-831A-47FC3E19011B}"/>
                </a:ext>
              </a:extLst>
            </p:cNvPr>
            <p:cNvSpPr/>
            <p:nvPr/>
          </p:nvSpPr>
          <p:spPr>
            <a:xfrm>
              <a:off x="1416843" y="3136889"/>
              <a:ext cx="3819525" cy="560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</a:t>
              </a:r>
              <a:endParaRPr lang="ru-RU" dirty="0"/>
            </a:p>
          </p:txBody>
        </p:sp>
        <p:sp>
          <p:nvSpPr>
            <p:cNvPr id="14" name="Полилиния: фигура 77">
              <a:extLst>
                <a:ext uri="{FF2B5EF4-FFF2-40B4-BE49-F238E27FC236}">
                  <a16:creationId xmlns:a16="http://schemas.microsoft.com/office/drawing/2014/main" xmlns="" id="{47B95A22-A1FE-47FC-8F9D-450CB659D9FD}"/>
                </a:ext>
              </a:extLst>
            </p:cNvPr>
            <p:cNvSpPr/>
            <p:nvPr/>
          </p:nvSpPr>
          <p:spPr>
            <a:xfrm>
              <a:off x="1416132" y="3139271"/>
              <a:ext cx="3820238" cy="874729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3618212" y="142064"/>
            <a:ext cx="43268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2.Признание </a:t>
            </a:r>
            <a:r>
              <a:rPr lang="ru-RU" sz="3600" i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успехов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66912" y="2609130"/>
            <a:ext cx="97590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достоинств ребенка также поможет ему стать успешным. Занятые родители часто замечают своих детей только тогда, когда они плохо себя ведут: непослушны, приносят домой низкие оценки, слишком шумят или ссорятся с братьями и сестрами. Положительное поведение ребенка нужно также замечать и признавать. Нужно хвалить своих детей не только за послушание, но и за их положительные качества, за умение быть самим собой.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999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613A5C49-0906-463C-B0E9-A0849ED9EDF8}"/>
              </a:ext>
            </a:extLst>
          </p:cNvPr>
          <p:cNvGrpSpPr/>
          <p:nvPr/>
        </p:nvGrpSpPr>
        <p:grpSpPr>
          <a:xfrm>
            <a:off x="3811" y="909000"/>
            <a:ext cx="12192000" cy="5769000"/>
            <a:chOff x="1234105" y="2146500"/>
            <a:chExt cx="4185000" cy="2047500"/>
          </a:xfrm>
        </p:grpSpPr>
        <p:sp>
          <p:nvSpPr>
            <p:cNvPr id="3" name="Овал 2">
              <a:extLst>
                <a:ext uri="{FF2B5EF4-FFF2-40B4-BE49-F238E27FC236}">
                  <a16:creationId xmlns:a16="http://schemas.microsoft.com/office/drawing/2014/main" xmlns="" id="{CE68259F-DA26-4B0A-9E25-1EC63D5CEFEE}"/>
                </a:ext>
              </a:extLst>
            </p:cNvPr>
            <p:cNvSpPr/>
            <p:nvPr/>
          </p:nvSpPr>
          <p:spPr>
            <a:xfrm>
              <a:off x="2042428" y="2305763"/>
              <a:ext cx="277144" cy="495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" name="Овал 3">
              <a:extLst>
                <a:ext uri="{FF2B5EF4-FFF2-40B4-BE49-F238E27FC236}">
                  <a16:creationId xmlns:a16="http://schemas.microsoft.com/office/drawing/2014/main" xmlns="" id="{7EFE6962-A274-4FD7-90A1-F002FBDAC298}"/>
                </a:ext>
              </a:extLst>
            </p:cNvPr>
            <p:cNvSpPr/>
            <p:nvPr/>
          </p:nvSpPr>
          <p:spPr>
            <a:xfrm>
              <a:off x="4337428" y="2304000"/>
              <a:ext cx="277144" cy="495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: скругленные углы 68">
              <a:extLst>
                <a:ext uri="{FF2B5EF4-FFF2-40B4-BE49-F238E27FC236}">
                  <a16:creationId xmlns:a16="http://schemas.microsoft.com/office/drawing/2014/main" xmlns="" id="{4A438955-5DCE-4E7B-86F7-7B30D8E124CB}"/>
                </a:ext>
              </a:extLst>
            </p:cNvPr>
            <p:cNvSpPr/>
            <p:nvPr/>
          </p:nvSpPr>
          <p:spPr>
            <a:xfrm>
              <a:off x="1416000" y="2439000"/>
              <a:ext cx="3825000" cy="1575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олилиния: фигура 69">
              <a:extLst>
                <a:ext uri="{FF2B5EF4-FFF2-40B4-BE49-F238E27FC236}">
                  <a16:creationId xmlns:a16="http://schemas.microsoft.com/office/drawing/2014/main" xmlns="" id="{99DBA439-0046-4343-8842-937315427D9C}"/>
                </a:ext>
              </a:extLst>
            </p:cNvPr>
            <p:cNvSpPr/>
            <p:nvPr/>
          </p:nvSpPr>
          <p:spPr>
            <a:xfrm>
              <a:off x="2181000" y="2304000"/>
              <a:ext cx="2295000" cy="270000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xmlns="" id="{99EEC515-331E-4BCC-B59D-316B66CF9386}"/>
                </a:ext>
              </a:extLst>
            </p:cNvPr>
            <p:cNvSpPr/>
            <p:nvPr/>
          </p:nvSpPr>
          <p:spPr>
            <a:xfrm>
              <a:off x="3036000" y="2146500"/>
              <a:ext cx="585000" cy="585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: фигура 71">
              <a:extLst>
                <a:ext uri="{FF2B5EF4-FFF2-40B4-BE49-F238E27FC236}">
                  <a16:creationId xmlns:a16="http://schemas.microsoft.com/office/drawing/2014/main" xmlns="" id="{95EDAC40-EE6B-435E-9E40-E36B1414E6BE}"/>
                </a:ext>
              </a:extLst>
            </p:cNvPr>
            <p:cNvSpPr/>
            <p:nvPr/>
          </p:nvSpPr>
          <p:spPr>
            <a:xfrm>
              <a:off x="1418944" y="3139271"/>
              <a:ext cx="3817425" cy="874728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CD2D854A-51D9-4498-9969-DB8E38FBDC0E}"/>
                </a:ext>
              </a:extLst>
            </p:cNvPr>
            <p:cNvSpPr/>
            <p:nvPr/>
          </p:nvSpPr>
          <p:spPr>
            <a:xfrm>
              <a:off x="1234105" y="3147492"/>
              <a:ext cx="4185000" cy="10465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Овал 9">
              <a:extLst>
                <a:ext uri="{FF2B5EF4-FFF2-40B4-BE49-F238E27FC236}">
                  <a16:creationId xmlns:a16="http://schemas.microsoft.com/office/drawing/2014/main" xmlns="" id="{A886E230-EE0D-49F6-9FBE-03B592FB3A49}"/>
                </a:ext>
              </a:extLst>
            </p:cNvPr>
            <p:cNvSpPr/>
            <p:nvPr/>
          </p:nvSpPr>
          <p:spPr>
            <a:xfrm>
              <a:off x="141613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xmlns="" id="{F946DB5F-C11B-4DE7-BDDD-1D027E1B5480}"/>
                </a:ext>
              </a:extLst>
            </p:cNvPr>
            <p:cNvSpPr/>
            <p:nvPr/>
          </p:nvSpPr>
          <p:spPr>
            <a:xfrm>
              <a:off x="458286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         </a:t>
              </a:r>
              <a:endParaRPr lang="ru-RU" dirty="0"/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A2ED4CCB-CAC6-43AD-BFE5-16F77B51A69A}"/>
                </a:ext>
              </a:extLst>
            </p:cNvPr>
            <p:cNvSpPr/>
            <p:nvPr/>
          </p:nvSpPr>
          <p:spPr>
            <a:xfrm>
              <a:off x="1735741" y="3358111"/>
              <a:ext cx="3187878" cy="653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981354A8-E072-4271-831A-47FC3E19011B}"/>
                </a:ext>
              </a:extLst>
            </p:cNvPr>
            <p:cNvSpPr/>
            <p:nvPr/>
          </p:nvSpPr>
          <p:spPr>
            <a:xfrm>
              <a:off x="1416843" y="3136889"/>
              <a:ext cx="3819525" cy="560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</a:t>
              </a:r>
              <a:endParaRPr lang="ru-RU" dirty="0"/>
            </a:p>
          </p:txBody>
        </p:sp>
        <p:sp>
          <p:nvSpPr>
            <p:cNvPr id="14" name="Полилиния: фигура 77">
              <a:extLst>
                <a:ext uri="{FF2B5EF4-FFF2-40B4-BE49-F238E27FC236}">
                  <a16:creationId xmlns:a16="http://schemas.microsoft.com/office/drawing/2014/main" xmlns="" id="{47B95A22-A1FE-47FC-8F9D-450CB659D9FD}"/>
                </a:ext>
              </a:extLst>
            </p:cNvPr>
            <p:cNvSpPr/>
            <p:nvPr/>
          </p:nvSpPr>
          <p:spPr>
            <a:xfrm>
              <a:off x="1416132" y="3139271"/>
              <a:ext cx="3820238" cy="874729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3801000" y="161388"/>
            <a:ext cx="51035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3600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Устранение негатива</a:t>
            </a:r>
            <a:r>
              <a:rPr lang="ru-RU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91000" y="2658566"/>
            <a:ext cx="9765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Преградой на пути к успеху ребенка могут стать негативные мысли. Каждый ребенок когда-нибудь тревожится, особенно часто испытывают тревогу дети с негативными установками.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уметь избавляться от негативных мыслей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не избавить ребенка от всех проблем, а научить его решать их, научить проблемы превращать в задачи. Чем раньше привить ребенку здоровые эмоциональные привычки, тем больше положительных эмоций вместо отрицательных он будет переживать.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69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B08A661D-7113-4CC3-8BF9-A1111CC240C3}"/>
              </a:ext>
            </a:extLst>
          </p:cNvPr>
          <p:cNvGrpSpPr/>
          <p:nvPr/>
        </p:nvGrpSpPr>
        <p:grpSpPr>
          <a:xfrm>
            <a:off x="0" y="297770"/>
            <a:ext cx="12081000" cy="6579000"/>
            <a:chOff x="1234105" y="2146500"/>
            <a:chExt cx="4185000" cy="2047500"/>
          </a:xfrm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xmlns="" id="{1C160837-08C0-4A2D-A98F-42BF47AE45E7}"/>
                </a:ext>
              </a:extLst>
            </p:cNvPr>
            <p:cNvSpPr/>
            <p:nvPr/>
          </p:nvSpPr>
          <p:spPr>
            <a:xfrm>
              <a:off x="2042428" y="2305763"/>
              <a:ext cx="277144" cy="495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15AA683C-4B94-4FBE-B610-D4BCF471B808}"/>
                </a:ext>
              </a:extLst>
            </p:cNvPr>
            <p:cNvSpPr/>
            <p:nvPr/>
          </p:nvSpPr>
          <p:spPr>
            <a:xfrm>
              <a:off x="4337428" y="2304000"/>
              <a:ext cx="277144" cy="495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: скругленные углы 2">
              <a:extLst>
                <a:ext uri="{FF2B5EF4-FFF2-40B4-BE49-F238E27FC236}">
                  <a16:creationId xmlns:a16="http://schemas.microsoft.com/office/drawing/2014/main" xmlns="" id="{7694FF4D-E5B5-4D8A-A82D-ED72723F4817}"/>
                </a:ext>
              </a:extLst>
            </p:cNvPr>
            <p:cNvSpPr/>
            <p:nvPr/>
          </p:nvSpPr>
          <p:spPr>
            <a:xfrm>
              <a:off x="1416000" y="2439000"/>
              <a:ext cx="3825000" cy="1575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олилиния: фигура 5">
              <a:extLst>
                <a:ext uri="{FF2B5EF4-FFF2-40B4-BE49-F238E27FC236}">
                  <a16:creationId xmlns:a16="http://schemas.microsoft.com/office/drawing/2014/main" xmlns="" id="{27B539DF-A9E5-4882-8C7F-239C49028D43}"/>
                </a:ext>
              </a:extLst>
            </p:cNvPr>
            <p:cNvSpPr/>
            <p:nvPr/>
          </p:nvSpPr>
          <p:spPr>
            <a:xfrm>
              <a:off x="2181000" y="2304000"/>
              <a:ext cx="2295000" cy="270000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B15DFB76-CDE0-49B6-92C5-3DC96CDCCE2B}"/>
                </a:ext>
              </a:extLst>
            </p:cNvPr>
            <p:cNvSpPr/>
            <p:nvPr/>
          </p:nvSpPr>
          <p:spPr>
            <a:xfrm>
              <a:off x="3036000" y="2146500"/>
              <a:ext cx="585000" cy="585000"/>
            </a:xfrm>
            <a:prstGeom prst="ellipse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олилиния: фигура 17">
              <a:extLst>
                <a:ext uri="{FF2B5EF4-FFF2-40B4-BE49-F238E27FC236}">
                  <a16:creationId xmlns:a16="http://schemas.microsoft.com/office/drawing/2014/main" xmlns="" id="{99A438CA-E12A-47DB-A95F-8634F3FAA1E2}"/>
                </a:ext>
              </a:extLst>
            </p:cNvPr>
            <p:cNvSpPr/>
            <p:nvPr/>
          </p:nvSpPr>
          <p:spPr>
            <a:xfrm>
              <a:off x="1418944" y="3139271"/>
              <a:ext cx="3817425" cy="874728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xmlns="" id="{3F4E3EB0-425D-4B56-846B-CDCDFD72004C}"/>
                </a:ext>
              </a:extLst>
            </p:cNvPr>
            <p:cNvSpPr/>
            <p:nvPr/>
          </p:nvSpPr>
          <p:spPr>
            <a:xfrm>
              <a:off x="1234105" y="3147492"/>
              <a:ext cx="4185000" cy="10465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>
              <a:extLst>
                <a:ext uri="{FF2B5EF4-FFF2-40B4-BE49-F238E27FC236}">
                  <a16:creationId xmlns:a16="http://schemas.microsoft.com/office/drawing/2014/main" xmlns="" id="{A2CF6BF3-1342-4C0D-B09E-5EA3C438D10B}"/>
                </a:ext>
              </a:extLst>
            </p:cNvPr>
            <p:cNvSpPr/>
            <p:nvPr/>
          </p:nvSpPr>
          <p:spPr>
            <a:xfrm>
              <a:off x="141613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>
              <a:extLst>
                <a:ext uri="{FF2B5EF4-FFF2-40B4-BE49-F238E27FC236}">
                  <a16:creationId xmlns:a16="http://schemas.microsoft.com/office/drawing/2014/main" xmlns="" id="{312B6F99-829D-4E07-AC8B-1F00E26EC020}"/>
                </a:ext>
              </a:extLst>
            </p:cNvPr>
            <p:cNvSpPr/>
            <p:nvPr/>
          </p:nvSpPr>
          <p:spPr>
            <a:xfrm>
              <a:off x="458286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         </a:t>
              </a:r>
              <a:endParaRPr lang="ru-RU" dirty="0"/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xmlns="" id="{6953E215-17EC-4269-A436-64CCA7E06E79}"/>
                </a:ext>
              </a:extLst>
            </p:cNvPr>
            <p:cNvSpPr/>
            <p:nvPr/>
          </p:nvSpPr>
          <p:spPr>
            <a:xfrm>
              <a:off x="1735741" y="3358111"/>
              <a:ext cx="3187878" cy="653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0A8F4016-3046-45F9-B1D8-9D8D8FA7B8FB}"/>
                </a:ext>
              </a:extLst>
            </p:cNvPr>
            <p:cNvSpPr/>
            <p:nvPr/>
          </p:nvSpPr>
          <p:spPr>
            <a:xfrm>
              <a:off x="1416843" y="3136889"/>
              <a:ext cx="3819525" cy="560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</a:t>
              </a:r>
              <a:endParaRPr lang="ru-RU" dirty="0"/>
            </a:p>
          </p:txBody>
        </p:sp>
        <p:sp>
          <p:nvSpPr>
            <p:cNvPr id="16" name="Полилиния: фигура 28">
              <a:extLst>
                <a:ext uri="{FF2B5EF4-FFF2-40B4-BE49-F238E27FC236}">
                  <a16:creationId xmlns:a16="http://schemas.microsoft.com/office/drawing/2014/main" xmlns="" id="{9308B964-83DB-4152-8A16-B55F0173BF3D}"/>
                </a:ext>
              </a:extLst>
            </p:cNvPr>
            <p:cNvSpPr/>
            <p:nvPr/>
          </p:nvSpPr>
          <p:spPr>
            <a:xfrm>
              <a:off x="1416132" y="3139271"/>
              <a:ext cx="3820238" cy="874729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741000" y="2348162"/>
            <a:ext cx="105300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6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«Что жизнь прожита не зря, если построил дом, посадил дерево и вырастил ребенка».</a:t>
            </a:r>
            <a:endParaRPr lang="ru-RU" sz="6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209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CF3881-357C-4FCA-874F-76CC57210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помочь ребенку стать успешным?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F410A3-610B-4956-A4FE-6597D410A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000" y="2436037"/>
            <a:ext cx="3690000" cy="3467963"/>
          </a:xfrm>
        </p:spPr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«Построить дом»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качества родителей успешного ребенка).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2E003569-579D-4285-B007-005B990FF1A5}"/>
              </a:ext>
            </a:extLst>
          </p:cNvPr>
          <p:cNvSpPr txBox="1">
            <a:spLocks/>
          </p:cNvSpPr>
          <p:nvPr/>
        </p:nvSpPr>
        <p:spPr>
          <a:xfrm>
            <a:off x="4296000" y="2428558"/>
            <a:ext cx="3570800" cy="3467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«Посадить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дерево»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каких условиях ребенок будет успешным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с  принципами.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F3E7C23D-71B6-49F0-B7A1-F2BDD3357A70}"/>
              </a:ext>
            </a:extLst>
          </p:cNvPr>
          <p:cNvSpPr txBox="1">
            <a:spLocks/>
          </p:cNvSpPr>
          <p:nvPr/>
        </p:nvSpPr>
        <p:spPr>
          <a:xfrm>
            <a:off x="8181800" y="2428114"/>
            <a:ext cx="3854200" cy="3467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«Вырастить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ребенка»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успешный ребенок – какой он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несколько качеств.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52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413</Words>
  <Application>Microsoft Office PowerPoint</Application>
  <PresentationFormat>Широкоэкранный</PresentationFormat>
  <Paragraphs>49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Nirmala UI Semilight</vt:lpstr>
      <vt:lpstr>Times New Roman</vt:lpstr>
      <vt:lpstr>Тема Office</vt:lpstr>
      <vt:lpstr>Презентация PowerPoint</vt:lpstr>
      <vt:lpstr>Как воспитать успешного человека?</vt:lpstr>
      <vt:lpstr>Задачи родительского собрания: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помочь ребенку стать успешным?</vt:lpstr>
      <vt:lpstr>Рекомендуемая литература: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asus</cp:lastModifiedBy>
  <cp:revision>25</cp:revision>
  <dcterms:created xsi:type="dcterms:W3CDTF">2020-07-05T17:04:43Z</dcterms:created>
  <dcterms:modified xsi:type="dcterms:W3CDTF">2023-04-12T15:54:36Z</dcterms:modified>
</cp:coreProperties>
</file>